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2FA81ED-3B78-495D-B567-B1C7B5468859}">
  <a:tblStyle styleId="{52FA81ED-3B78-495D-B567-B1C7B546885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1041b365fe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g21041b365f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3600" spcFirstLastPara="1" rIns="936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706107" y="1142613"/>
            <a:ext cx="5445900" cy="308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3600" spcFirstLastPara="1" rIns="936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" name="Google Shape;68;p2:notes"/>
          <p:cNvSpPr/>
          <p:nvPr>
            <p:ph idx="2" type="sldImg"/>
          </p:nvPr>
        </p:nvSpPr>
        <p:spPr>
          <a:xfrm>
            <a:off x="706107" y="1142613"/>
            <a:ext cx="5445900" cy="308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1041b365fe_2_192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3600" spcFirstLastPara="1" rIns="936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" name="Google Shape;75;g21041b365fe_2_192:notes"/>
          <p:cNvSpPr/>
          <p:nvPr>
            <p:ph idx="2" type="sldImg"/>
          </p:nvPr>
        </p:nvSpPr>
        <p:spPr>
          <a:xfrm>
            <a:off x="706107" y="1142613"/>
            <a:ext cx="5445900" cy="308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1041b365fe_2_198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3600" spcFirstLastPara="1" rIns="936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" name="Google Shape;81;g21041b365fe_2_198:notes"/>
          <p:cNvSpPr/>
          <p:nvPr>
            <p:ph idx="2" type="sldImg"/>
          </p:nvPr>
        </p:nvSpPr>
        <p:spPr>
          <a:xfrm>
            <a:off x="706107" y="1142613"/>
            <a:ext cx="5445900" cy="308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041b365fe_2_203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3600" spcFirstLastPara="1" rIns="936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g21041b365fe_2_203:notes"/>
          <p:cNvSpPr/>
          <p:nvPr>
            <p:ph idx="2" type="sldImg"/>
          </p:nvPr>
        </p:nvSpPr>
        <p:spPr>
          <a:xfrm>
            <a:off x="706107" y="1142613"/>
            <a:ext cx="5445900" cy="308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1041b365fe_2_209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3600" spcFirstLastPara="1" rIns="936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g21041b365fe_2_209:notes"/>
          <p:cNvSpPr/>
          <p:nvPr>
            <p:ph idx="2" type="sldImg"/>
          </p:nvPr>
        </p:nvSpPr>
        <p:spPr>
          <a:xfrm>
            <a:off x="706107" y="1142613"/>
            <a:ext cx="5445900" cy="308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1041b365fe_2_5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3600" spcFirstLastPara="1" rIns="936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g21041b365fe_2_5:notes"/>
          <p:cNvSpPr/>
          <p:nvPr>
            <p:ph idx="2" type="sldImg"/>
          </p:nvPr>
        </p:nvSpPr>
        <p:spPr>
          <a:xfrm>
            <a:off x="706107" y="1142613"/>
            <a:ext cx="5445900" cy="308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1041b365fe_0_1:notes"/>
          <p:cNvSpPr txBox="1"/>
          <p:nvPr>
            <p:ph idx="1" type="body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3600" spcFirstLastPara="1" rIns="936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g21041b365fe_0_1:notes"/>
          <p:cNvSpPr/>
          <p:nvPr>
            <p:ph idx="2" type="sldImg"/>
          </p:nvPr>
        </p:nvSpPr>
        <p:spPr>
          <a:xfrm>
            <a:off x="706107" y="1142613"/>
            <a:ext cx="5445900" cy="308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457200" y="819150"/>
            <a:ext cx="8229600" cy="37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Picture2.png" id="58" name="Google Shape;5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780" y="15366"/>
            <a:ext cx="1551692" cy="5335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14"/>
          <p:cNvCxnSpPr/>
          <p:nvPr/>
        </p:nvCxnSpPr>
        <p:spPr>
          <a:xfrm>
            <a:off x="1591454" y="546830"/>
            <a:ext cx="6309300" cy="0"/>
          </a:xfrm>
          <a:prstGeom prst="straightConnector1">
            <a:avLst/>
          </a:prstGeom>
          <a:noFill/>
          <a:ln cap="flat" cmpd="sng" w="381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Minister of Railways (India) - Wikipedia" id="60" name="Google Shape;6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8528" y="57150"/>
            <a:ext cx="1152467" cy="491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68085" y="0"/>
            <a:ext cx="82296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4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0" type="dt"/>
          </p:nvPr>
        </p:nvSpPr>
        <p:spPr>
          <a:xfrm>
            <a:off x="457200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1" type="ftr"/>
          </p:nvPr>
        </p:nvSpPr>
        <p:spPr>
          <a:xfrm>
            <a:off x="3124200" y="476727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6553200" y="476727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Google Shape;4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ctrTitle"/>
          </p:nvPr>
        </p:nvSpPr>
        <p:spPr>
          <a:xfrm>
            <a:off x="65575" y="1844025"/>
            <a:ext cx="10351200" cy="115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3877"/>
              <a:t>Development of Railway Connectivity</a:t>
            </a:r>
            <a:endParaRPr b="1" sz="4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468075" y="410675"/>
            <a:ext cx="8569800" cy="55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857"/>
              <a:buFont typeface="Calibri"/>
              <a:buNone/>
            </a:pPr>
            <a:r>
              <a:rPr b="1" lang="en"/>
              <a:t>Station Redevelopment : Amrit Bharat Station Scheme</a:t>
            </a:r>
            <a:endParaRPr b="1"/>
          </a:p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382775" y="1197499"/>
            <a:ext cx="8612400" cy="44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3429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-292100" lvl="0" marL="3429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</a:pPr>
            <a:r>
              <a:rPr b="1" lang="en" sz="2000">
                <a:solidFill>
                  <a:schemeClr val="dk1"/>
                </a:solidFill>
              </a:rPr>
              <a:t>Clutter free </a:t>
            </a:r>
            <a:r>
              <a:rPr lang="en" sz="2000">
                <a:solidFill>
                  <a:schemeClr val="dk1"/>
                </a:solidFill>
              </a:rPr>
              <a:t>platforms, improved surfaces, fully covered platforms</a:t>
            </a:r>
            <a:endParaRPr sz="2000">
              <a:solidFill>
                <a:schemeClr val="dk1"/>
              </a:solidFill>
            </a:endParaRPr>
          </a:p>
          <a:p>
            <a:pPr indent="-292100" lvl="0" marL="3429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Lifts/Escalators/Travelators</a:t>
            </a:r>
            <a:endParaRPr sz="2000">
              <a:solidFill>
                <a:schemeClr val="dk1"/>
              </a:solidFill>
            </a:endParaRPr>
          </a:p>
          <a:p>
            <a:pPr indent="-292100" lvl="0" marL="3429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</a:pPr>
            <a:r>
              <a:rPr b="1" lang="en" sz="2000">
                <a:solidFill>
                  <a:schemeClr val="dk1"/>
                </a:solidFill>
              </a:rPr>
              <a:t>Comfortable</a:t>
            </a:r>
            <a:r>
              <a:rPr lang="en" sz="2000">
                <a:solidFill>
                  <a:schemeClr val="dk1"/>
                </a:solidFill>
              </a:rPr>
              <a:t> – Illumination, wayfinding/signages, acoustics, vibration</a:t>
            </a:r>
            <a:endParaRPr sz="2000">
              <a:solidFill>
                <a:schemeClr val="dk1"/>
              </a:solidFill>
            </a:endParaRPr>
          </a:p>
          <a:p>
            <a:pPr indent="-292100" lvl="0" marL="3429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</a:pPr>
            <a:r>
              <a:rPr b="1" lang="en" sz="2000">
                <a:solidFill>
                  <a:schemeClr val="dk1"/>
                </a:solidFill>
              </a:rPr>
              <a:t>Safe</a:t>
            </a:r>
            <a:r>
              <a:rPr lang="en" sz="2000">
                <a:solidFill>
                  <a:schemeClr val="dk1"/>
                </a:solidFill>
              </a:rPr>
              <a:t> – CCTVs, Access Control</a:t>
            </a:r>
            <a:endParaRPr sz="2000">
              <a:solidFill>
                <a:schemeClr val="dk1"/>
              </a:solidFill>
            </a:endParaRPr>
          </a:p>
          <a:p>
            <a:pPr indent="-292100" lvl="0" marL="3429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Certified </a:t>
            </a:r>
            <a:r>
              <a:rPr b="1" lang="en" sz="2000">
                <a:solidFill>
                  <a:schemeClr val="dk1"/>
                </a:solidFill>
              </a:rPr>
              <a:t>Green Buildings</a:t>
            </a:r>
            <a:endParaRPr b="1" sz="2000">
              <a:solidFill>
                <a:schemeClr val="dk1"/>
              </a:solidFill>
            </a:endParaRPr>
          </a:p>
          <a:p>
            <a:pPr indent="-292100" lvl="1" marL="6858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Solar energy</a:t>
            </a:r>
            <a:endParaRPr sz="2000">
              <a:solidFill>
                <a:schemeClr val="dk1"/>
              </a:solidFill>
            </a:endParaRPr>
          </a:p>
          <a:p>
            <a:pPr indent="-2921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Water Conservation/ recycling</a:t>
            </a:r>
            <a:endParaRPr sz="2000">
              <a:solidFill>
                <a:schemeClr val="dk1"/>
              </a:solidFill>
            </a:endParaRPr>
          </a:p>
          <a:p>
            <a:pPr indent="-2921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Improving tree cover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391975" y="136450"/>
            <a:ext cx="8208600" cy="857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Stations Redevelopment: Amrit Bharat Station Scheme</a:t>
            </a:r>
            <a:endParaRPr b="1"/>
          </a:p>
        </p:txBody>
      </p:sp>
      <p:grpSp>
        <p:nvGrpSpPr>
          <p:cNvPr id="127" name="Google Shape;127;p25"/>
          <p:cNvGrpSpPr/>
          <p:nvPr/>
        </p:nvGrpSpPr>
        <p:grpSpPr>
          <a:xfrm>
            <a:off x="569284" y="1099025"/>
            <a:ext cx="7958977" cy="3788590"/>
            <a:chOff x="1973706" y="0"/>
            <a:chExt cx="5958656" cy="4351200"/>
          </a:xfrm>
        </p:grpSpPr>
        <p:sp>
          <p:nvSpPr>
            <p:cNvPr id="128" name="Google Shape;128;p25"/>
            <p:cNvSpPr/>
            <p:nvPr/>
          </p:nvSpPr>
          <p:spPr>
            <a:xfrm>
              <a:off x="1973706" y="0"/>
              <a:ext cx="4351200" cy="43512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5F82CA"/>
                </a:gs>
                <a:gs pos="50000">
                  <a:srgbClr val="3C70CA"/>
                </a:gs>
                <a:gs pos="100000">
                  <a:srgbClr val="2E60B9"/>
                </a:gs>
              </a:gsLst>
              <a:lin ang="5400012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5"/>
            <p:cNvSpPr/>
            <p:nvPr/>
          </p:nvSpPr>
          <p:spPr>
            <a:xfrm>
              <a:off x="4871219" y="437581"/>
              <a:ext cx="2604000" cy="10905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AFAFAF"/>
                </a:gs>
                <a:gs pos="50000">
                  <a:srgbClr val="A5A5A5"/>
                </a:gs>
                <a:gs pos="100000">
                  <a:srgbClr val="919191"/>
                </a:gs>
              </a:gsLst>
              <a:lin ang="5400012" scaled="0"/>
            </a:gradFill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5"/>
            <p:cNvSpPr txBox="1"/>
            <p:nvPr/>
          </p:nvSpPr>
          <p:spPr>
            <a:xfrm>
              <a:off x="4924447" y="490809"/>
              <a:ext cx="2497500" cy="98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2875" lIns="182875" spcFirstLastPara="1" rIns="182875" wrap="square" tIns="182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Calibri"/>
                <a:buNone/>
              </a:pPr>
              <a:r>
                <a:rPr b="1" i="0" lang="en" sz="4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53</a:t>
              </a:r>
              <a:r>
                <a:rPr b="0" i="0" lang="en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Work in Progress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5"/>
            <p:cNvSpPr/>
            <p:nvPr/>
          </p:nvSpPr>
          <p:spPr>
            <a:xfrm>
              <a:off x="4414015" y="1653533"/>
              <a:ext cx="3295200" cy="10044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AFAFAF"/>
                </a:gs>
                <a:gs pos="50000">
                  <a:srgbClr val="A5A5A5"/>
                </a:gs>
                <a:gs pos="100000">
                  <a:srgbClr val="919191"/>
                </a:gs>
              </a:gsLst>
              <a:lin ang="5400012" scaled="0"/>
            </a:gradFill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5"/>
            <p:cNvSpPr txBox="1"/>
            <p:nvPr/>
          </p:nvSpPr>
          <p:spPr>
            <a:xfrm>
              <a:off x="4235803" y="1702561"/>
              <a:ext cx="3647400" cy="90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2875" lIns="182875" spcFirstLastPara="1" rIns="182875" wrap="square" tIns="182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Calibri"/>
                <a:buNone/>
              </a:pPr>
              <a:r>
                <a:rPr b="1" i="0" lang="en" sz="4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1222</a:t>
              </a:r>
              <a:r>
                <a:rPr b="0" i="0" lang="en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</a:t>
              </a:r>
              <a:r>
                <a:rPr b="0" i="0" lang="en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Master Planning in Progress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4092362" y="2783627"/>
              <a:ext cx="3840000" cy="10044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AFAFAF"/>
                </a:gs>
                <a:gs pos="50000">
                  <a:srgbClr val="A5A5A5"/>
                </a:gs>
                <a:gs pos="100000">
                  <a:srgbClr val="919191"/>
                </a:gs>
              </a:gsLst>
              <a:lin ang="5400012" scaled="0"/>
            </a:gradFill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5"/>
            <p:cNvSpPr txBox="1"/>
            <p:nvPr/>
          </p:nvSpPr>
          <p:spPr>
            <a:xfrm>
              <a:off x="4180634" y="2832685"/>
              <a:ext cx="3702600" cy="90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2875" lIns="182875" spcFirstLastPara="1" rIns="182875" wrap="square" tIns="182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Calibri"/>
                <a:buNone/>
              </a:pPr>
              <a:r>
                <a:rPr b="1" i="0" lang="en" sz="4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1275 </a:t>
              </a:r>
              <a:r>
                <a:rPr b="0" i="0" lang="en" sz="43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r>
                <a:rPr b="0" i="0" lang="en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Total Identified Stations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A picture containing sky, outdoor, building, city&#10;&#10;Description automatically generated" id="140" name="Google Shape;14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603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41" name="Google Shape;141;p26"/>
          <p:cNvSpPr txBox="1"/>
          <p:nvPr>
            <p:ph type="title"/>
          </p:nvPr>
        </p:nvSpPr>
        <p:spPr>
          <a:xfrm>
            <a:off x="87175" y="149800"/>
            <a:ext cx="4765800" cy="427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/>
              <a:t>Station as a city center</a:t>
            </a:r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47" name="Google Shape;14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48" name="Google Shape;14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7"/>
          <p:cNvSpPr txBox="1"/>
          <p:nvPr>
            <p:ph type="title"/>
          </p:nvPr>
        </p:nvSpPr>
        <p:spPr>
          <a:xfrm>
            <a:off x="87175" y="149800"/>
            <a:ext cx="4765800" cy="427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/>
              <a:t>Smooth Approach Roads</a:t>
            </a:r>
            <a:endParaRPr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239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8"/>
          <p:cNvSpPr txBox="1"/>
          <p:nvPr>
            <p:ph type="title"/>
          </p:nvPr>
        </p:nvSpPr>
        <p:spPr>
          <a:xfrm>
            <a:off x="87175" y="149800"/>
            <a:ext cx="5191500" cy="427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/>
              <a:t>Roof plaza : Creating space</a:t>
            </a:r>
            <a:endParaRPr b="1" sz="282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b="1" lang="en" sz="2800">
                <a:solidFill>
                  <a:schemeClr val="dk1"/>
                </a:solidFill>
              </a:rPr>
              <a:t>Thank You</a:t>
            </a:r>
            <a:endParaRPr b="1"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468075" y="230800"/>
            <a:ext cx="8229600" cy="57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/>
              <a:t>Summary - Rail Connectivity</a:t>
            </a:r>
            <a:endParaRPr b="1"/>
          </a:p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82775" y="809500"/>
            <a:ext cx="8612400" cy="43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There are </a:t>
            </a:r>
            <a:r>
              <a:rPr b="1" lang="en" sz="2000">
                <a:solidFill>
                  <a:schemeClr val="dk1"/>
                </a:solidFill>
              </a:rPr>
              <a:t>452 </a:t>
            </a:r>
            <a:r>
              <a:rPr lang="en" sz="2000">
                <a:solidFill>
                  <a:schemeClr val="dk1"/>
                </a:solidFill>
              </a:rPr>
              <a:t>(183 New Line, 42 Gauge Conversion and 227 Doubling) ongoing projects in INDIAN RAILWAY.  Summarized position of ongoing projects is as below : -</a:t>
            </a:r>
            <a:endParaRPr sz="2000">
              <a:solidFill>
                <a:schemeClr val="dk1"/>
              </a:solidFill>
            </a:endParaRPr>
          </a:p>
        </p:txBody>
      </p:sp>
      <p:graphicFrame>
        <p:nvGraphicFramePr>
          <p:cNvPr id="72" name="Google Shape;72;p16"/>
          <p:cNvGraphicFramePr/>
          <p:nvPr/>
        </p:nvGraphicFramePr>
        <p:xfrm>
          <a:off x="697785" y="20711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{52FA81ED-3B78-495D-B567-B1C7B5468859}</a:tableStyleId>
              </a:tblPr>
              <a:tblGrid>
                <a:gridCol w="1593900"/>
                <a:gridCol w="764475"/>
                <a:gridCol w="873075"/>
                <a:gridCol w="1353625"/>
                <a:gridCol w="925725"/>
                <a:gridCol w="849200"/>
                <a:gridCol w="919975"/>
                <a:gridCol w="949600"/>
              </a:tblGrid>
              <a:tr h="976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Plan Head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No of Projects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Total Length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NL/GC/DL </a:t>
                      </a:r>
                      <a:r>
                        <a:rPr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(km)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Length Commissioned till Mar'22</a:t>
                      </a:r>
                      <a:br>
                        <a:rPr b="1"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(Km)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Balance length</a:t>
                      </a: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As on 01.04.22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(Km)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Cost 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(Cr.)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Total Exp upto Mar'22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(Cr)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Throw Forward  As on 01.04.22</a:t>
                      </a: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(Cr)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3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New lines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183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20,937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2,831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 18,106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399,625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113,189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2,86,436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3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Gauge conversion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5,667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3,488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2,179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50,250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19,235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31,015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3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Doubling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227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22,719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5,199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 17,520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283,212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102,196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1,81,016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5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49,323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11,518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37,806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733,087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2,34,620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4,98,467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800" marL="65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82775" y="-37625"/>
            <a:ext cx="8460900" cy="933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Font typeface="Calibri"/>
              <a:buNone/>
            </a:pPr>
            <a:r>
              <a:rPr b="1" lang="en" sz="2820"/>
              <a:t>Kashmir</a:t>
            </a:r>
            <a:r>
              <a:rPr b="1" lang="en" sz="2820"/>
              <a:t> Connectivity (Udhampur Srinagar Baramulla New Rail Link - BG Project)</a:t>
            </a:r>
            <a:endParaRPr b="1" sz="2820"/>
          </a:p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82775" y="896275"/>
            <a:ext cx="8612400" cy="40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Out of total length of 272 km of USBRL project, work has been completed in 161 km and commissioned.</a:t>
            </a:r>
            <a:endParaRPr b="1" sz="1400">
              <a:solidFill>
                <a:schemeClr val="dk1"/>
              </a:solidFill>
            </a:endParaRPr>
          </a:p>
          <a:p>
            <a:pPr indent="-403225" lvl="0" marL="685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Udhampur - Katra  (25 km)          : Commissioned in July 2014</a:t>
            </a:r>
            <a:endParaRPr sz="1400">
              <a:solidFill>
                <a:schemeClr val="dk1"/>
              </a:solidFill>
            </a:endParaRPr>
          </a:p>
          <a:p>
            <a:pPr indent="-403225" lvl="0" marL="685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Quazigund – Baramulla (118 km): Commissioned in Oct., 2009 </a:t>
            </a:r>
            <a:endParaRPr sz="1400">
              <a:solidFill>
                <a:schemeClr val="dk1"/>
              </a:solidFill>
            </a:endParaRPr>
          </a:p>
          <a:p>
            <a:pPr indent="-403225" lvl="0" marL="685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Banihal - Quazigund – (18 km)    : Commissioned in June 2013</a:t>
            </a:r>
            <a:endParaRPr sz="1400">
              <a:solidFill>
                <a:schemeClr val="dk1"/>
              </a:solidFill>
            </a:endParaRPr>
          </a:p>
          <a:p>
            <a:pPr indent="-403225" lvl="0" marL="685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>
                <a:solidFill>
                  <a:schemeClr val="dk1"/>
                </a:solidFill>
              </a:rPr>
              <a:t>Katra- Banihal </a:t>
            </a:r>
            <a:r>
              <a:rPr lang="en" sz="1400">
                <a:solidFill>
                  <a:schemeClr val="dk1"/>
                </a:solidFill>
              </a:rPr>
              <a:t>(111 Km)       : Work in progress, </a:t>
            </a:r>
            <a:endParaRPr sz="1400">
              <a:solidFill>
                <a:schemeClr val="dk1"/>
              </a:solidFill>
            </a:endParaRPr>
          </a:p>
          <a:p>
            <a:pPr indent="-403225" lvl="0" marL="685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Baramulla to Badgam (49 Km) : CRS inspection of RE works completed on 26.03.2022</a:t>
            </a:r>
            <a:endParaRPr sz="1400">
              <a:solidFill>
                <a:schemeClr val="dk1"/>
              </a:solidFill>
            </a:endParaRPr>
          </a:p>
          <a:p>
            <a:pPr indent="-330200" lvl="1" marL="457200" marR="25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Katra – Banihal Section:</a:t>
            </a:r>
            <a:endParaRPr b="1">
              <a:solidFill>
                <a:schemeClr val="dk1"/>
              </a:solidFill>
            </a:endParaRPr>
          </a:p>
          <a:p>
            <a:pPr indent="-317500" lvl="1" marL="457200" marR="25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Total no. of Tunnels – 27 (97.5 Km) out of  which 24(96.79 Km mining achieved) </a:t>
            </a:r>
            <a:endParaRPr>
              <a:solidFill>
                <a:schemeClr val="dk1"/>
              </a:solidFill>
            </a:endParaRPr>
          </a:p>
          <a:p>
            <a:pPr indent="-317500" lvl="1" marL="457200" marR="25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Escape Tunnels – 8 (66.4 km)  out of  which 7 (65.84 km ) mining achieved. </a:t>
            </a:r>
            <a:endParaRPr>
              <a:solidFill>
                <a:schemeClr val="dk1"/>
              </a:solidFill>
            </a:endParaRPr>
          </a:p>
          <a:p>
            <a:pPr indent="-317500" lvl="1" marL="457200" marR="25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Bridges - 37nos.(combined length of 7 Km) including 26 nos. major/important bridges and 11 nos. minor bridges. out of which 21 nos. of important/major bridges and 11 nos. minor bridges have been completed. </a:t>
            </a:r>
            <a:endParaRPr>
              <a:solidFill>
                <a:schemeClr val="dk1"/>
              </a:solidFill>
            </a:endParaRPr>
          </a:p>
          <a:p>
            <a:pPr indent="-317500" lvl="1" marL="457200" marR="25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These bridges include the iconic Chenab Bridge (Overall length 1315 m, Arch span of 467 m and height of 359 m above river bed) which will be the highest railway bridge in the world. </a:t>
            </a:r>
            <a:endParaRPr>
              <a:solidFill>
                <a:schemeClr val="dk1"/>
              </a:solidFill>
            </a:endParaRPr>
          </a:p>
          <a:p>
            <a:pPr indent="-317500" lvl="1" marL="457200" marR="25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Indian railway’s first cable-stayed bridge is also being constructed on Anji Khad and 191.1 m of Main Pylon out of 193m casted and ancillary viaduct portion of Anji Bridge has been completed.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279825" y="353525"/>
            <a:ext cx="8484900" cy="55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/>
              <a:t>Rishikesh - Karanprayag New Line</a:t>
            </a:r>
            <a:endParaRPr b="1"/>
          </a:p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382775" y="1043600"/>
            <a:ext cx="8382000" cy="4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Status: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Virbhadra station and Yog Nagari Rishikesh Station (5.7 km):  commissioned in March’ 2020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One Important Rail Bridge over river Chandrabhaga Ji at Rishikesh has been completed.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Tunneling works involving 17 tunnels have been divided into 10 packages. Works of all 10 packages have been awarded. Tunneling works of all main tunnels have been started simultaneously.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Total Tunneling progress (including Main Tunnel, Escape Tunnel &amp; Adits) is 72 km against a total scope of 213.35 km.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283775" y="353525"/>
            <a:ext cx="8612400" cy="55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/>
              <a:t>Rishikesh - Karanprayag New Line</a:t>
            </a:r>
            <a:endParaRPr b="1"/>
          </a:p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382775" y="1043599"/>
            <a:ext cx="8612400" cy="4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91" name="Google Shape;91;p19"/>
          <p:cNvPicPr preferRelativeResize="0"/>
          <p:nvPr/>
        </p:nvPicPr>
        <p:blipFill rotWithShape="1">
          <a:blip r:embed="rId3">
            <a:alphaModFix/>
          </a:blip>
          <a:srcRect b="3528" l="-342" r="-352" t="3361"/>
          <a:stretch/>
        </p:blipFill>
        <p:spPr>
          <a:xfrm>
            <a:off x="283775" y="1077800"/>
            <a:ext cx="8612400" cy="380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279825" y="112425"/>
            <a:ext cx="8669700" cy="79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Font typeface="Calibri"/>
              <a:buNone/>
            </a:pPr>
            <a:r>
              <a:rPr b="1" lang="en" sz="2820"/>
              <a:t>Assam &amp; NE Region - </a:t>
            </a:r>
            <a:endParaRPr b="1" sz="282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Font typeface="Calibri"/>
              <a:buNone/>
            </a:pPr>
            <a:r>
              <a:rPr b="1" lang="en" sz="2820"/>
              <a:t>National Connectivity New Line Projects</a:t>
            </a:r>
            <a:endParaRPr b="1" sz="2820"/>
          </a:p>
        </p:txBody>
      </p:sp>
      <p:graphicFrame>
        <p:nvGraphicFramePr>
          <p:cNvPr id="97" name="Google Shape;97;p20"/>
          <p:cNvGraphicFramePr/>
          <p:nvPr/>
        </p:nvGraphicFramePr>
        <p:xfrm>
          <a:off x="372339" y="9665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{52FA81ED-3B78-495D-B567-B1C7B5468859}</a:tableStyleId>
              </a:tblPr>
              <a:tblGrid>
                <a:gridCol w="417000"/>
                <a:gridCol w="1905575"/>
                <a:gridCol w="603050"/>
                <a:gridCol w="1023700"/>
                <a:gridCol w="2024250"/>
                <a:gridCol w="612575"/>
                <a:gridCol w="781925"/>
                <a:gridCol w="1301625"/>
              </a:tblGrid>
              <a:tr h="215450"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b="1" lang="en" sz="1200" u="none" cap="none" strike="noStrike"/>
                        <a:t>NATIONAL CONNECTIVITY NEW LINE PROJECT</a:t>
                      </a:r>
                      <a:endParaRPr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15717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mes New Roman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000000"/>
                          </a:solidFill>
                        </a:rPr>
                        <a:t>SN</a:t>
                      </a:r>
                      <a:endParaRPr sz="11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0B2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mes New Roman"/>
                        <a:buNone/>
                      </a:pPr>
                      <a:r>
                        <a:rPr b="1" i="0" lang="en" sz="1000" u="none" cap="none" strike="noStrike">
                          <a:solidFill>
                            <a:srgbClr val="000000"/>
                          </a:solidFill>
                        </a:rPr>
                        <a:t>PROJECT N</a:t>
                      </a:r>
                      <a:r>
                        <a:rPr b="1" i="0" lang="en" sz="1000" u="none" cap="none" strike="noStrike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b="1" i="0" lang="en" sz="1000" u="none" cap="none" strike="noStrike">
                          <a:solidFill>
                            <a:srgbClr val="000000"/>
                          </a:solidFill>
                        </a:rPr>
                        <a:t>ME</a:t>
                      </a:r>
                      <a:br>
                        <a:rPr b="1" i="0" lang="en" sz="1000" u="none" cap="none" strike="noStrike">
                          <a:solidFill>
                            <a:srgbClr val="000000"/>
                          </a:solidFill>
                        </a:rPr>
                      </a:br>
                      <a:r>
                        <a:rPr b="1" i="0" lang="en" sz="1000" u="none" cap="none" strike="noStrike">
                          <a:solidFill>
                            <a:srgbClr val="000000"/>
                          </a:solidFill>
                        </a:rPr>
                        <a:t>TYPE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0B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mes New Roman"/>
                        <a:buNone/>
                      </a:pPr>
                      <a:r>
                        <a:rPr b="1" i="0" lang="en" sz="800" u="none" cap="none" strike="noStrike">
                          <a:solidFill>
                            <a:srgbClr val="000000"/>
                          </a:solidFill>
                        </a:rPr>
                        <a:t>PROGRESS</a:t>
                      </a:r>
                      <a:endParaRPr sz="8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0B2"/>
                    </a:solidFill>
                  </a:tcPr>
                </a:tc>
                <a:tc hMerge="1"/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mes New Roman"/>
                        <a:buNone/>
                      </a:pPr>
                      <a:r>
                        <a:rPr b="1" i="0" lang="en" sz="800" u="none" cap="none" strike="noStrike">
                          <a:solidFill>
                            <a:srgbClr val="000000"/>
                          </a:solidFill>
                        </a:rPr>
                        <a:t>TARGETS OF COMMISSIONING</a:t>
                      </a:r>
                      <a:endParaRPr sz="8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0B2"/>
                    </a:solidFill>
                  </a:tcPr>
                </a:tc>
                <a:tc hMerge="1"/>
                <a:tc hMerge="1"/>
                <a:tc hMerge="1"/>
              </a:tr>
              <a:tr h="4420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mes New Roman"/>
                        <a:buNone/>
                      </a:pPr>
                      <a:r>
                        <a:rPr b="1" i="0" lang="en" sz="1000" u="none" cap="none" strike="noStrike">
                          <a:solidFill>
                            <a:srgbClr val="000000"/>
                          </a:solidFill>
                        </a:rPr>
                        <a:t>TOTAL (KM)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mes New Roman"/>
                        <a:buNone/>
                      </a:pPr>
                      <a:r>
                        <a:rPr b="1" i="0" lang="en" sz="1000" u="none" cap="none" strike="noStrike">
                          <a:solidFill>
                            <a:srgbClr val="000000"/>
                          </a:solidFill>
                        </a:rPr>
                        <a:t>ALREADY COMPLETED (KM)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mes New Roman"/>
                        <a:buNone/>
                      </a:pPr>
                      <a:r>
                        <a:rPr b="1" i="0" lang="en" sz="1000" u="none" cap="none" strike="noStrike">
                          <a:solidFill>
                            <a:srgbClr val="000000"/>
                          </a:solidFill>
                        </a:rPr>
                        <a:t>SECTION (Phase-wise)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mes New Roman"/>
                        <a:buNone/>
                      </a:pPr>
                      <a:r>
                        <a:rPr b="1" i="0" lang="en" sz="1000" u="none" cap="none" strike="noStrike">
                          <a:solidFill>
                            <a:srgbClr val="000000"/>
                          </a:solidFill>
                        </a:rPr>
                        <a:t>KM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mes New Roman"/>
                        <a:buNone/>
                      </a:pPr>
                      <a:r>
                        <a:rPr b="1" i="0" lang="en" sz="1000" u="none" cap="none" strike="noStrike">
                          <a:solidFill>
                            <a:srgbClr val="000000"/>
                          </a:solidFill>
                        </a:rPr>
                        <a:t>ORIGINAL </a:t>
                      </a:r>
                      <a:r>
                        <a:rPr b="1" lang="en" sz="1000" u="none" cap="none" strike="noStrike"/>
                        <a:t>TDC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mes New Roman"/>
                        <a:buNone/>
                      </a:pPr>
                      <a:r>
                        <a:rPr b="1" i="0" lang="en" sz="1000" u="none" cap="none" strike="noStrike">
                          <a:solidFill>
                            <a:srgbClr val="000000"/>
                          </a:solidFill>
                        </a:rPr>
                        <a:t>REVISED</a:t>
                      </a:r>
                      <a:br>
                        <a:rPr b="1" i="0" lang="en" sz="1000" u="none" cap="none" strike="noStrike">
                          <a:solidFill>
                            <a:srgbClr val="000000"/>
                          </a:solidFill>
                        </a:rPr>
                      </a:br>
                      <a:r>
                        <a:rPr b="1" lang="en" sz="1000" u="none" cap="none" strike="noStrike"/>
                        <a:t>TDC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4E0B2"/>
                    </a:solidFill>
                  </a:tcPr>
                </a:tc>
              </a:tr>
              <a:tr h="231625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100" u="none" cap="none" strike="noStrike">
                          <a:solidFill>
                            <a:srgbClr val="000000"/>
                          </a:solidFill>
                        </a:rPr>
                        <a:t>1</a:t>
                      </a:r>
                      <a:endParaRPr sz="1100" u="none" cap="none" strike="noStrike"/>
                    </a:p>
                  </a:txBody>
                  <a:tcPr marT="4775" marB="0" marR="6375" marL="637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Jiribam - Imphal (NP) NL</a:t>
                      </a:r>
                      <a:endParaRPr i="0" sz="1000" u="none" cap="none" strike="noStrike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b="1" lang="en" sz="1000" u="none" cap="none" strike="noStrike">
                          <a:solidFill>
                            <a:srgbClr val="000000"/>
                          </a:solidFill>
                        </a:rPr>
                        <a:t>Cost:</a:t>
                      </a:r>
                      <a:r>
                        <a:rPr lang="en" sz="1000" u="none" cap="none" strike="noStrike">
                          <a:solidFill>
                            <a:srgbClr val="000000"/>
                          </a:solidFill>
                        </a:rPr>
                        <a:t> 14522 Cr</a:t>
                      </a:r>
                      <a:endParaRPr sz="1000" u="none" cap="none" strike="noStrike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b="1" lang="en" sz="1000" u="none" cap="none" strike="noStrike">
                          <a:solidFill>
                            <a:srgbClr val="000000"/>
                          </a:solidFill>
                        </a:rPr>
                        <a:t>Outlay 2022-23</a:t>
                      </a:r>
                      <a:r>
                        <a:rPr lang="en" sz="1000" u="none" cap="none" strike="noStrike">
                          <a:solidFill>
                            <a:srgbClr val="000000"/>
                          </a:solidFill>
                        </a:rPr>
                        <a:t>: 1000 Cr</a:t>
                      </a:r>
                      <a:endParaRPr sz="1000" u="none" cap="none" strike="noStrike"/>
                    </a:p>
                  </a:txBody>
                  <a:tcPr marT="4775" marB="0" marR="6375" marL="637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110.625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11.80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Jiribam-</a:t>
                      </a:r>
                      <a:r>
                        <a:rPr lang="en" sz="1000"/>
                        <a:t>Vanga Chung Pao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11.80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-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Commissioned Mar'17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</a:tr>
              <a:tr h="166900">
                <a:tc vMerge="1"/>
                <a:tc vMerge="1"/>
                <a:tc vMerge="1"/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 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en" sz="1000"/>
                        <a:t>Vengai Kung Pao</a:t>
                      </a: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 –Khongsang 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43.56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Mar 21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en" sz="1000" u="none" cap="none" strike="noStrike"/>
                        <a:t>Commissioned Oct ’22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</a:tr>
              <a:tr h="166900">
                <a:tc vMerge="1"/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Khongsang –Tupul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28.59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Dec'21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en" sz="1000" u="none" cap="none" strike="noStrike"/>
                        <a:t>March</a:t>
                      </a: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’24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</a:tr>
              <a:tr h="166900">
                <a:tc vMerge="1"/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Tupul –Imphal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C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26.68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C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Dec'21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C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Dec’25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CD2"/>
                    </a:solidFill>
                  </a:tcPr>
                </a:tc>
              </a:tr>
              <a:tr h="208550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100" u="none" cap="none" strike="noStrike">
                          <a:solidFill>
                            <a:srgbClr val="000000"/>
                          </a:solidFill>
                        </a:rPr>
                        <a:t>2</a:t>
                      </a:r>
                      <a:endParaRPr sz="1100" u="none" cap="none" strike="noStrike"/>
                    </a:p>
                  </a:txBody>
                  <a:tcPr marT="4775" marB="0" marR="6375" marL="637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BBB2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Dimapur-Kohima (NP) NL</a:t>
                      </a:r>
                      <a:endParaRPr i="0" sz="1000" u="none" cap="none" strike="noStrike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b="1" lang="en" sz="1000" u="none" cap="none" strike="noStrike"/>
                        <a:t>Cost:</a:t>
                      </a:r>
                      <a:r>
                        <a:rPr lang="en" sz="1000" u="none" cap="none" strike="noStrike"/>
                        <a:t> 6663.20 Cr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b="1" lang="en" sz="1000" u="none" cap="none" strike="noStrike"/>
                        <a:t>Outlay 2022-23</a:t>
                      </a:r>
                      <a:r>
                        <a:rPr lang="en" sz="1000" u="none" cap="none" strike="noStrike"/>
                        <a:t>: 1000 Cr</a:t>
                      </a:r>
                      <a:endParaRPr sz="1000" u="none" cap="none" strike="noStrike"/>
                    </a:p>
                  </a:txBody>
                  <a:tcPr marT="4775" marB="0" marR="6375" marL="637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BBB2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82.50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BBB2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en" sz="1000" u="none" cap="none" strike="noStrike"/>
                        <a:t>16.50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BB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Dhansiri - Sukhovi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BB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16.50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BB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Feb'21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BB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en" sz="1000" u="none" cap="none" strike="noStrike"/>
                        <a:t>Commissioned Oct’</a:t>
                      </a: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21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BBB2"/>
                    </a:solidFill>
                  </a:tcPr>
                </a:tc>
              </a:tr>
              <a:tr h="166900">
                <a:tc vMerge="1"/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Sukhovi- Pherima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BB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28.00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BB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Dec'22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BB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en" sz="1000" u="none" cap="none" strike="noStrike"/>
                        <a:t>Sept’23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BBB2"/>
                    </a:solidFill>
                  </a:tcPr>
                </a:tc>
              </a:tr>
              <a:tr h="166900">
                <a:tc vMerge="1"/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Pherima-Zubza</a:t>
                      </a:r>
                      <a:endParaRPr i="0" sz="1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BB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38.00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BB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Dec'24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BB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Mar’26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BBB2"/>
                    </a:solidFill>
                  </a:tcPr>
                </a:tc>
              </a:tr>
              <a:tr h="490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100" u="none" cap="none" strike="noStrike">
                          <a:solidFill>
                            <a:srgbClr val="000000"/>
                          </a:solidFill>
                        </a:rPr>
                        <a:t>3</a:t>
                      </a:r>
                      <a:endParaRPr sz="1100" u="none" cap="none" strike="noStrike"/>
                    </a:p>
                  </a:txBody>
                  <a:tcPr marT="4775" marB="0" marR="6375" marL="637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B9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Sivok-Rangpo (NP) NL</a:t>
                      </a:r>
                      <a:endParaRPr i="0" sz="1000" u="none" cap="none" strike="noStrike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b="1" lang="en" sz="1000" u="none" cap="none" strike="noStrike">
                          <a:solidFill>
                            <a:srgbClr val="000000"/>
                          </a:solidFill>
                        </a:rPr>
                        <a:t>Cost:</a:t>
                      </a:r>
                      <a:r>
                        <a:rPr lang="en" sz="1000" u="none" cap="none" strike="noStrike">
                          <a:solidFill>
                            <a:srgbClr val="000000"/>
                          </a:solidFill>
                        </a:rPr>
                        <a:t> 8135.22 Cr</a:t>
                      </a:r>
                      <a:endParaRPr sz="1000" u="none" cap="none" strike="noStrike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en" sz="1000" u="none" cap="none" strike="noStrike">
                          <a:solidFill>
                            <a:srgbClr val="000000"/>
                          </a:solidFill>
                        </a:rPr>
                        <a:t>Outlay 2022-23: 2500 Cr</a:t>
                      </a:r>
                      <a:endParaRPr sz="1000" u="none" cap="none" strike="noStrike"/>
                    </a:p>
                  </a:txBody>
                  <a:tcPr marT="4775" marB="0" marR="6375" marL="637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B9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44.96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B9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0.00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B9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Sivok-Rangpo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B9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44.96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B9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Mar'23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B9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en" sz="1000" u="none" cap="none" strike="noStrike"/>
                        <a:t>Dec</a:t>
                      </a: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'23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B9E"/>
                    </a:solidFill>
                  </a:tcPr>
                </a:tc>
              </a:tr>
              <a:tr h="490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100" u="none" cap="none" strike="noStrike">
                          <a:solidFill>
                            <a:srgbClr val="000000"/>
                          </a:solidFill>
                        </a:rPr>
                        <a:t>4</a:t>
                      </a:r>
                      <a:endParaRPr sz="11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FD0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Bairabi - Sairang (NP) NL</a:t>
                      </a:r>
                      <a:endParaRPr i="0" sz="1000" u="none" cap="none" strike="noStrike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b="1" lang="en" sz="1000" u="none" cap="none" strike="noStrike">
                          <a:solidFill>
                            <a:srgbClr val="000000"/>
                          </a:solidFill>
                        </a:rPr>
                        <a:t>Cost: </a:t>
                      </a:r>
                      <a:r>
                        <a:rPr lang="en" sz="1000" u="none" cap="none" strike="noStrike">
                          <a:solidFill>
                            <a:srgbClr val="000000"/>
                          </a:solidFill>
                        </a:rPr>
                        <a:t>6527.45 Cr</a:t>
                      </a:r>
                      <a:endParaRPr sz="1000" u="none" cap="none" strike="noStrike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en" sz="1000" u="none" cap="none" strike="noStrike">
                          <a:solidFill>
                            <a:srgbClr val="000000"/>
                          </a:solidFill>
                        </a:rPr>
                        <a:t>Outlay 2022-23: 1005 Cr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FD0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51.38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FD0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0.00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FD0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Bairabi - Sairang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FD0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51.38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FD0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Mar'23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FD0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Dec'2</a:t>
                      </a:r>
                      <a:r>
                        <a:rPr lang="en" sz="1000" u="none" cap="none" strike="noStrike"/>
                        <a:t>3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FD0E2"/>
                    </a:solidFill>
                  </a:tcPr>
                </a:tc>
              </a:tr>
              <a:tr h="490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100" u="none" cap="none" strike="noStrike">
                          <a:solidFill>
                            <a:srgbClr val="000000"/>
                          </a:solidFill>
                        </a:rPr>
                        <a:t>5</a:t>
                      </a:r>
                      <a:endParaRPr sz="11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Tetelia-Byrnihat (NP) NL</a:t>
                      </a:r>
                      <a:endParaRPr i="0" sz="1000" u="none" cap="none" strike="noStrike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b="1" lang="en" sz="1000" u="none" cap="none" strike="noStrike">
                          <a:solidFill>
                            <a:srgbClr val="000000"/>
                          </a:solidFill>
                        </a:rPr>
                        <a:t>Cost</a:t>
                      </a:r>
                      <a:r>
                        <a:rPr lang="en" sz="1000" u="none" cap="none" strike="noStrike">
                          <a:solidFill>
                            <a:srgbClr val="000000"/>
                          </a:solidFill>
                        </a:rPr>
                        <a:t>: 1229.02 Cr </a:t>
                      </a:r>
                      <a:endParaRPr sz="1000" u="none" cap="none" strike="noStrike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en" sz="1000" u="none" cap="none" strike="noStrike">
                          <a:solidFill>
                            <a:srgbClr val="000000"/>
                          </a:solidFill>
                        </a:rPr>
                        <a:t>Outlay 2022-23: 97.5 Cr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21.50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10.15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Kamalajari-Byrnihat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11.35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Mar'23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en" sz="1000" u="none" cap="none" strike="noStrike"/>
                        <a:t>Mar</a:t>
                      </a: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’2</a:t>
                      </a:r>
                      <a:r>
                        <a:rPr lang="en" sz="1000" u="none" cap="none" strike="noStrike"/>
                        <a:t>4 (TDC may differ)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490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100" u="none" cap="none" strike="noStrike">
                          <a:solidFill>
                            <a:srgbClr val="000000"/>
                          </a:solidFill>
                        </a:rPr>
                        <a:t>6</a:t>
                      </a:r>
                      <a:endParaRPr sz="11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Byrnihat-Shillong (NP) NL</a:t>
                      </a:r>
                      <a:endParaRPr i="0" sz="1000" u="none" cap="none" strike="noStrike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b="1" lang="en" sz="1000" u="none" cap="none" strike="noStrike">
                          <a:solidFill>
                            <a:srgbClr val="000000"/>
                          </a:solidFill>
                        </a:rPr>
                        <a:t>Cost:</a:t>
                      </a:r>
                      <a:r>
                        <a:rPr lang="en" sz="1000" u="none" cap="none" strike="noStrike">
                          <a:solidFill>
                            <a:srgbClr val="000000"/>
                          </a:solidFill>
                        </a:rPr>
                        <a:t> 8324 Cr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en" sz="1000" u="none" cap="none" strike="noStrike">
                          <a:solidFill>
                            <a:srgbClr val="000000"/>
                          </a:solidFill>
                        </a:rPr>
                        <a:t>Outlay 20-22-23: 1 Cr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108.40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0.00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Byrnihat-Shillong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108.40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-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i="0" lang="en" sz="1000" u="none" cap="none" strike="noStrike">
                          <a:solidFill>
                            <a:srgbClr val="000000"/>
                          </a:solidFill>
                        </a:rPr>
                        <a:t>Not Fixed</a:t>
                      </a:r>
                      <a:endParaRPr sz="1000" u="none" cap="none" strike="noStrike"/>
                    </a:p>
                  </a:txBody>
                  <a:tcPr marT="4775" marB="0" marR="6375" marL="63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idx="1" type="subTitle"/>
          </p:nvPr>
        </p:nvSpPr>
        <p:spPr>
          <a:xfrm>
            <a:off x="212900" y="30020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Passenger Experience</a:t>
            </a:r>
            <a:endParaRPr/>
          </a:p>
        </p:txBody>
      </p:sp>
      <p:sp>
        <p:nvSpPr>
          <p:cNvPr id="103" name="Google Shape;103;p21"/>
          <p:cNvSpPr txBox="1"/>
          <p:nvPr>
            <p:ph type="ctrTitle"/>
          </p:nvPr>
        </p:nvSpPr>
        <p:spPr>
          <a:xfrm>
            <a:off x="65575" y="1844025"/>
            <a:ext cx="10351200" cy="115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4377"/>
              <a:t>Development of Railway Stations</a:t>
            </a:r>
            <a:endParaRPr b="1" sz="4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468075" y="353525"/>
            <a:ext cx="8527200" cy="55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857"/>
              <a:buFont typeface="Calibri"/>
              <a:buNone/>
            </a:pPr>
            <a:r>
              <a:rPr b="1" lang="en"/>
              <a:t>Station Redevelopment : Amrit Bharat Station Scheme</a:t>
            </a:r>
            <a:endParaRPr b="1"/>
          </a:p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382773" y="1425911"/>
            <a:ext cx="8612400" cy="3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Preparation of </a:t>
            </a:r>
            <a:r>
              <a:rPr b="1" lang="en" sz="2000">
                <a:solidFill>
                  <a:schemeClr val="dk1"/>
                </a:solidFill>
              </a:rPr>
              <a:t>Master Plans</a:t>
            </a:r>
            <a:r>
              <a:rPr lang="en" sz="2000">
                <a:solidFill>
                  <a:schemeClr val="dk1"/>
                </a:solidFill>
              </a:rPr>
              <a:t> and their </a:t>
            </a:r>
            <a:r>
              <a:rPr b="1" lang="en" sz="2000">
                <a:solidFill>
                  <a:schemeClr val="dk1"/>
                </a:solidFill>
              </a:rPr>
              <a:t>implementation in phases</a:t>
            </a:r>
            <a:r>
              <a:rPr lang="en" sz="2000">
                <a:solidFill>
                  <a:schemeClr val="dk1"/>
                </a:solidFill>
              </a:rPr>
              <a:t> to improve station amenities such as better station access, circulating areas, waiting halls, toilets, lift/escalators, cleanliness, etc.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b="1" lang="en" sz="2000">
                <a:solidFill>
                  <a:schemeClr val="dk1"/>
                </a:solidFill>
              </a:rPr>
              <a:t>Building improvement</a:t>
            </a:r>
            <a:r>
              <a:rPr lang="en" sz="2000">
                <a:solidFill>
                  <a:schemeClr val="dk1"/>
                </a:solidFill>
              </a:rPr>
              <a:t>, </a:t>
            </a:r>
            <a:r>
              <a:rPr b="1" lang="en" sz="2000">
                <a:solidFill>
                  <a:schemeClr val="dk1"/>
                </a:solidFill>
              </a:rPr>
              <a:t>integration of station with both sides of the city,</a:t>
            </a:r>
            <a:r>
              <a:rPr lang="en" sz="2000">
                <a:solidFill>
                  <a:schemeClr val="dk1"/>
                </a:solidFill>
              </a:rPr>
              <a:t> multi-modal integration, </a:t>
            </a:r>
            <a:r>
              <a:rPr b="1" lang="en" sz="2000">
                <a:solidFill>
                  <a:schemeClr val="dk1"/>
                </a:solidFill>
              </a:rPr>
              <a:t>amenities for Divyangjans</a:t>
            </a:r>
            <a:r>
              <a:rPr lang="en" sz="2000">
                <a:solidFill>
                  <a:schemeClr val="dk1"/>
                </a:solidFill>
              </a:rPr>
              <a:t>, sustainable and environment friendly solutions, provision of ballastless tracks, ‘Roof Plazas’ as per necessity.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68075" y="580350"/>
            <a:ext cx="8612400" cy="33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857"/>
              <a:buFont typeface="Calibri"/>
              <a:buNone/>
            </a:pPr>
            <a:r>
              <a:rPr b="1" lang="en"/>
              <a:t>Station Redevelopment : Amrit Bharat Station Scheme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857"/>
              <a:buFont typeface="Calibri"/>
              <a:buNone/>
            </a:pPr>
            <a:r>
              <a:t/>
            </a:r>
            <a:endParaRPr b="1"/>
          </a:p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382773" y="1220086"/>
            <a:ext cx="8612400" cy="3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66700" lvl="0" marL="254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n" sz="2000">
                <a:solidFill>
                  <a:schemeClr val="dk1"/>
                </a:solidFill>
              </a:rPr>
              <a:t>Iconic</a:t>
            </a:r>
            <a:r>
              <a:rPr lang="en" sz="2000">
                <a:solidFill>
                  <a:schemeClr val="dk1"/>
                </a:solidFill>
              </a:rPr>
              <a:t> station building</a:t>
            </a:r>
            <a:endParaRPr sz="2000">
              <a:solidFill>
                <a:schemeClr val="dk1"/>
              </a:solidFill>
            </a:endParaRPr>
          </a:p>
          <a:p>
            <a:pPr indent="-266700" lvl="0" marL="2540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600"/>
              <a:buChar char="●"/>
            </a:pPr>
            <a:r>
              <a:rPr b="1" lang="en" sz="2000">
                <a:solidFill>
                  <a:schemeClr val="dk1"/>
                </a:solidFill>
              </a:rPr>
              <a:t>Smooth Approach Roads</a:t>
            </a:r>
            <a:endParaRPr sz="2000">
              <a:solidFill>
                <a:schemeClr val="dk1"/>
              </a:solidFill>
            </a:endParaRPr>
          </a:p>
          <a:p>
            <a:pPr indent="-266700" lvl="0" marL="2540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600"/>
              <a:buChar char="●"/>
            </a:pPr>
            <a:r>
              <a:rPr b="1" lang="en" sz="2000">
                <a:solidFill>
                  <a:schemeClr val="dk1"/>
                </a:solidFill>
              </a:rPr>
              <a:t>Smooth traffic </a:t>
            </a:r>
            <a:r>
              <a:rPr lang="en" sz="2000">
                <a:solidFill>
                  <a:schemeClr val="dk1"/>
                </a:solidFill>
              </a:rPr>
              <a:t>flows, adequate Parking facilities</a:t>
            </a:r>
            <a:endParaRPr sz="2000">
              <a:solidFill>
                <a:schemeClr val="dk1"/>
              </a:solidFill>
            </a:endParaRPr>
          </a:p>
          <a:p>
            <a:pPr indent="-266700" lvl="0" marL="2540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600"/>
              <a:buChar char="●"/>
            </a:pPr>
            <a:r>
              <a:rPr lang="en" sz="2000">
                <a:solidFill>
                  <a:schemeClr val="dk1"/>
                </a:solidFill>
              </a:rPr>
              <a:t>Spacious </a:t>
            </a:r>
            <a:r>
              <a:rPr b="1" lang="en" sz="2000">
                <a:solidFill>
                  <a:schemeClr val="dk1"/>
                </a:solidFill>
              </a:rPr>
              <a:t>Roof Plaza</a:t>
            </a:r>
            <a:r>
              <a:rPr lang="en" sz="2000">
                <a:solidFill>
                  <a:schemeClr val="dk1"/>
                </a:solidFill>
              </a:rPr>
              <a:t>/Concourse with all passenger amenities at one place along with spaces for retail, cafeterias, recreational facilities</a:t>
            </a:r>
            <a:endParaRPr sz="2000">
              <a:solidFill>
                <a:schemeClr val="dk1"/>
              </a:solidFill>
            </a:endParaRPr>
          </a:p>
          <a:p>
            <a:pPr indent="-266700" lvl="0" marL="2540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600"/>
              <a:buChar char="●"/>
            </a:pPr>
            <a:r>
              <a:rPr b="1" lang="en" sz="2000">
                <a:solidFill>
                  <a:schemeClr val="dk1"/>
                </a:solidFill>
              </a:rPr>
              <a:t>Segregation</a:t>
            </a:r>
            <a:r>
              <a:rPr lang="en" sz="2000">
                <a:solidFill>
                  <a:schemeClr val="dk1"/>
                </a:solidFill>
              </a:rPr>
              <a:t> of arrival/departures</a:t>
            </a:r>
            <a:endParaRPr sz="200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